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  <p:sldId id="270" r:id="rId16"/>
    <p:sldId id="272" r:id="rId17"/>
    <p:sldId id="273" r:id="rId18"/>
    <p:sldId id="274" r:id="rId19"/>
    <p:sldId id="276" r:id="rId20"/>
    <p:sldId id="275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5.wmf"/><Relationship Id="rId7" Type="http://schemas.openxmlformats.org/officeDocument/2006/relationships/image" Target="../media/image22.wmf"/><Relationship Id="rId2" Type="http://schemas.openxmlformats.org/officeDocument/2006/relationships/image" Target="../media/image16.wmf"/><Relationship Id="rId1" Type="http://schemas.openxmlformats.org/officeDocument/2006/relationships/image" Target="../media/image18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e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584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4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5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6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7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8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9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0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1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2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3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7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8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60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586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586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5863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5864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586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EAF14FB-718D-495E-B584-C518FDF6DC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A6BEA-3B3B-485C-8DC1-6B662CDE50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C4A8-EB4D-43A5-9FB4-96A0D122FF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F347E83-4FE1-4009-B5C1-1ADF7939F5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1FF74C3-DEAC-4DE4-A96A-17369E5F95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2FD363-ECDF-4063-B4ED-405F793695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BA6EF-07B6-4598-9F4D-CC2ED9AF3A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CBF66-6684-4713-AC67-C5A1EF4F74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0702F-955B-4752-A2D0-6F03529C11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7E5BF-05E5-42AC-B07A-552F4344AE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1B2E2-A3ED-413E-A4D1-33EC44D4AC2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84D64-A46D-44D3-9E31-7D9DEEAEDE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D1EEC5-573A-464F-B3BB-4627B868AB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481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483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483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483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484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484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2479345-A9CC-4F4D-AD54-5F26701501C1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3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0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oleObject" Target="../embeddings/oleObject4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oleObject" Target="../embeddings/oleObject48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371600"/>
            <a:ext cx="7772400" cy="2743200"/>
          </a:xfrm>
        </p:spPr>
        <p:txBody>
          <a:bodyPr/>
          <a:lstStyle/>
          <a:p>
            <a:r>
              <a:rPr lang="en-US" sz="4400" b="0" dirty="0" smtClean="0">
                <a:solidFill>
                  <a:schemeClr val="tx1"/>
                </a:solidFill>
              </a:rPr>
              <a:t>3</a:t>
            </a:r>
            <a:r>
              <a:rPr lang="ru-RU" sz="4400" b="0" dirty="0" smtClean="0">
                <a:solidFill>
                  <a:schemeClr val="tx1"/>
                </a:solidFill>
              </a:rPr>
              <a:t>. </a:t>
            </a:r>
            <a:r>
              <a:rPr lang="ru-RU" sz="4400" b="0" dirty="0">
                <a:solidFill>
                  <a:schemeClr val="tx1"/>
                </a:solidFill>
              </a:rPr>
              <a:t>ЭЛЕКТРОМАГНИТНЫЕ</a:t>
            </a:r>
            <a:br>
              <a:rPr lang="ru-RU" sz="4400" b="0" dirty="0">
                <a:solidFill>
                  <a:schemeClr val="tx1"/>
                </a:solidFill>
              </a:rPr>
            </a:br>
            <a:r>
              <a:rPr lang="ru-RU" sz="4400" b="0" dirty="0">
                <a:solidFill>
                  <a:schemeClr val="tx1"/>
                </a:solidFill>
              </a:rPr>
              <a:t>ПЕРЕХОДНЫЕ ПРОЦЕССЫ В СИММЕТРИЧНОЙ ТРЕХФАЗНОЙ СЕТИ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Начальное значение апериодической </a:t>
            </a:r>
            <a:endParaRPr lang="en-US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составляющей при </a:t>
            </a:r>
            <a:r>
              <a:rPr lang="en-US">
                <a:solidFill>
                  <a:srgbClr val="000000"/>
                </a:solidFill>
                <a:effectLst/>
              </a:rPr>
              <a:t>t=0 </a:t>
            </a:r>
            <a:r>
              <a:rPr lang="ru-RU">
                <a:solidFill>
                  <a:srgbClr val="000000"/>
                </a:solidFill>
                <a:effectLst/>
              </a:rPr>
              <a:t>определится  из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Это выражение можно определить используя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векторную диаграмму 2.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Векторы тока -                        до момента КЗ.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 момент КЗ -                          .   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2819400" y="1371600"/>
          <a:ext cx="2667000" cy="701675"/>
        </p:xfrm>
        <a:graphic>
          <a:graphicData uri="http://schemas.openxmlformats.org/presentationml/2006/ole">
            <p:oleObj spid="_x0000_s73732" name="Формула" r:id="rId3" imgW="901309" imgH="241195" progId="Equation.3">
              <p:embed/>
            </p:oleObj>
          </a:graphicData>
        </a:graphic>
      </p:graphicFrame>
      <p:sp>
        <p:nvSpPr>
          <p:cNvPr id="737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3737" name="Object 9"/>
          <p:cNvGraphicFramePr>
            <a:graphicFrameLocks noChangeAspect="1"/>
          </p:cNvGraphicFramePr>
          <p:nvPr/>
        </p:nvGraphicFramePr>
        <p:xfrm>
          <a:off x="2819400" y="3429000"/>
          <a:ext cx="1905000" cy="692150"/>
        </p:xfrm>
        <a:graphic>
          <a:graphicData uri="http://schemas.openxmlformats.org/presentationml/2006/ole">
            <p:oleObj spid="_x0000_s73737" name="Формула" r:id="rId4" imgW="736280" imgH="266584" progId="Equation.3">
              <p:embed/>
            </p:oleObj>
          </a:graphicData>
        </a:graphic>
      </p:graphicFrame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3739" name="Object 11"/>
          <p:cNvGraphicFramePr>
            <a:graphicFrameLocks noChangeAspect="1"/>
          </p:cNvGraphicFramePr>
          <p:nvPr/>
        </p:nvGraphicFramePr>
        <p:xfrm>
          <a:off x="2667000" y="4191000"/>
          <a:ext cx="2667000" cy="698500"/>
        </p:xfrm>
        <a:graphic>
          <a:graphicData uri="http://schemas.openxmlformats.org/presentationml/2006/ole">
            <p:oleObj spid="_x0000_s73739" name="Формула" r:id="rId5" imgW="1015559" imgH="266584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609600" y="-20638"/>
          <a:ext cx="7696200" cy="6884988"/>
        </p:xfrm>
        <a:graphic>
          <a:graphicData uri="http://schemas.openxmlformats.org/presentationml/2006/ole">
            <p:oleObj spid="_x0000_s69636" name="Visio" r:id="rId3" imgW="2350532" imgH="2095976" progId="Visio.Drawing.6">
              <p:embed/>
            </p:oleObj>
          </a:graphicData>
        </a:graphic>
      </p:graphicFrame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964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9646" name="Rectangle 14"/>
          <p:cNvSpPr>
            <a:spLocks noChangeArrowheads="1"/>
          </p:cNvSpPr>
          <p:nvPr/>
        </p:nvSpPr>
        <p:spPr bwMode="auto">
          <a:xfrm>
            <a:off x="5334000" y="5943600"/>
            <a:ext cx="3240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>
                <a:solidFill>
                  <a:srgbClr val="000000"/>
                </a:solidFill>
              </a:rPr>
              <a:t>Векторная диаграмма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Проекциями векторов                               или         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является ток       , проекциями                         (</a:t>
            </a:r>
            <a:r>
              <a:rPr lang="en-US" sz="3600">
                <a:solidFill>
                  <a:srgbClr val="000000"/>
                </a:solidFill>
                <a:effectLst/>
              </a:rPr>
              <a:t>I</a:t>
            </a:r>
            <a:r>
              <a:rPr lang="en-US">
                <a:solidFill>
                  <a:srgbClr val="000000"/>
                </a:solidFill>
                <a:effectLst/>
              </a:rPr>
              <a:t>m</a:t>
            </a:r>
            <a:r>
              <a:rPr lang="ru-RU">
                <a:solidFill>
                  <a:srgbClr val="000000"/>
                </a:solidFill>
                <a:effectLst/>
              </a:rPr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является ток </a:t>
            </a:r>
            <a:r>
              <a:rPr lang="en-US">
                <a:solidFill>
                  <a:srgbClr val="000000"/>
                </a:solidFill>
                <a:effectLst/>
              </a:rPr>
              <a:t>      </a:t>
            </a:r>
            <a:r>
              <a:rPr lang="ru-RU">
                <a:solidFill>
                  <a:srgbClr val="000000"/>
                </a:solidFill>
                <a:effectLst/>
              </a:rPr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При сложении векторов начального режима и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режима КЗ  образуются  вектора                        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Их проекции можно рассматривать как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апериодическую составляющую -       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Выражение для апериодической составляющей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равно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</a:t>
            </a: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7772400" y="381000"/>
          <a:ext cx="914400" cy="682625"/>
        </p:xfrm>
        <a:graphic>
          <a:graphicData uri="http://schemas.openxmlformats.org/presentationml/2006/ole">
            <p:oleObj spid="_x0000_s71684" name="Формула" r:id="rId3" imgW="355320" imgH="266400" progId="Equation.3">
              <p:embed/>
            </p:oleObj>
          </a:graphicData>
        </a:graphic>
      </p:graphicFrame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686" name="Object 6"/>
          <p:cNvGraphicFramePr>
            <a:graphicFrameLocks noChangeAspect="1"/>
          </p:cNvGraphicFramePr>
          <p:nvPr/>
        </p:nvGraphicFramePr>
        <p:xfrm>
          <a:off x="4267200" y="457200"/>
          <a:ext cx="2590800" cy="677863"/>
        </p:xfrm>
        <a:graphic>
          <a:graphicData uri="http://schemas.openxmlformats.org/presentationml/2006/ole">
            <p:oleObj spid="_x0000_s71686" name="Формула" r:id="rId4" imgW="1015559" imgH="266584" progId="Equation.3">
              <p:embed/>
            </p:oleObj>
          </a:graphicData>
        </a:graphic>
      </p:graphicFrame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688" name="Object 8"/>
          <p:cNvGraphicFramePr>
            <a:graphicFrameLocks noChangeAspect="1"/>
          </p:cNvGraphicFramePr>
          <p:nvPr/>
        </p:nvGraphicFramePr>
        <p:xfrm>
          <a:off x="5562600" y="1066800"/>
          <a:ext cx="1905000" cy="692150"/>
        </p:xfrm>
        <a:graphic>
          <a:graphicData uri="http://schemas.openxmlformats.org/presentationml/2006/ole">
            <p:oleObj spid="_x0000_s71688" name="Формула" r:id="rId5" imgW="736280" imgH="266584" progId="Equation.3">
              <p:embed/>
            </p:oleObj>
          </a:graphicData>
        </a:graphic>
      </p:graphicFrame>
      <p:sp>
        <p:nvSpPr>
          <p:cNvPr id="7169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690" name="Object 10"/>
          <p:cNvGraphicFramePr>
            <a:graphicFrameLocks noChangeAspect="1"/>
          </p:cNvGraphicFramePr>
          <p:nvPr/>
        </p:nvGraphicFramePr>
        <p:xfrm>
          <a:off x="5867400" y="2590800"/>
          <a:ext cx="2362200" cy="750888"/>
        </p:xfrm>
        <a:graphic>
          <a:graphicData uri="http://schemas.openxmlformats.org/presentationml/2006/ole">
            <p:oleObj spid="_x0000_s71690" name="Формула" r:id="rId6" imgW="837836" imgH="266584" progId="Equation.3">
              <p:embed/>
            </p:oleObj>
          </a:graphicData>
        </a:graphic>
      </p:graphicFrame>
      <p:sp>
        <p:nvSpPr>
          <p:cNvPr id="7169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692" name="Object 12"/>
          <p:cNvGraphicFramePr>
            <a:graphicFrameLocks noChangeAspect="1"/>
          </p:cNvGraphicFramePr>
          <p:nvPr/>
        </p:nvGraphicFramePr>
        <p:xfrm>
          <a:off x="2514600" y="1143000"/>
          <a:ext cx="557213" cy="609600"/>
        </p:xfrm>
        <a:graphic>
          <a:graphicData uri="http://schemas.openxmlformats.org/presentationml/2006/ole">
            <p:oleObj spid="_x0000_s71692" name="Формула" r:id="rId7" imgW="215640" imgH="241200" progId="Equation.3">
              <p:embed/>
            </p:oleObj>
          </a:graphicData>
        </a:graphic>
      </p:graphicFrame>
      <p:sp>
        <p:nvSpPr>
          <p:cNvPr id="716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694" name="Object 14"/>
          <p:cNvGraphicFramePr>
            <a:graphicFrameLocks noChangeAspect="1"/>
          </p:cNvGraphicFramePr>
          <p:nvPr/>
        </p:nvGraphicFramePr>
        <p:xfrm>
          <a:off x="2286000" y="1676400"/>
          <a:ext cx="573088" cy="762000"/>
        </p:xfrm>
        <a:graphic>
          <a:graphicData uri="http://schemas.openxmlformats.org/presentationml/2006/ole">
            <p:oleObj spid="_x0000_s71694" name="Формула" r:id="rId8" imgW="177480" imgH="241200" progId="Equation.3">
              <p:embed/>
            </p:oleObj>
          </a:graphicData>
        </a:graphic>
      </p:graphicFrame>
      <p:sp>
        <p:nvSpPr>
          <p:cNvPr id="7169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69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698" name="Object 18"/>
          <p:cNvGraphicFramePr>
            <a:graphicFrameLocks noChangeAspect="1"/>
          </p:cNvGraphicFramePr>
          <p:nvPr/>
        </p:nvGraphicFramePr>
        <p:xfrm>
          <a:off x="6019800" y="3657600"/>
          <a:ext cx="762000" cy="749300"/>
        </p:xfrm>
        <a:graphic>
          <a:graphicData uri="http://schemas.openxmlformats.org/presentationml/2006/ole">
            <p:oleObj spid="_x0000_s71698" name="Формула" r:id="rId9" imgW="241200" imgH="241200" progId="Equation.3">
              <p:embed/>
            </p:oleObj>
          </a:graphicData>
        </a:graphic>
      </p:graphicFrame>
      <p:sp>
        <p:nvSpPr>
          <p:cNvPr id="7170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00" name="Object 20"/>
          <p:cNvGraphicFramePr>
            <a:graphicFrameLocks noChangeAspect="1"/>
          </p:cNvGraphicFramePr>
          <p:nvPr/>
        </p:nvGraphicFramePr>
        <p:xfrm>
          <a:off x="457200" y="5334000"/>
          <a:ext cx="8077200" cy="723900"/>
        </p:xfrm>
        <a:graphic>
          <a:graphicData uri="http://schemas.openxmlformats.org/presentationml/2006/ole">
            <p:oleObj spid="_x0000_s71700" name="Формула" r:id="rId10" imgW="2654300" imgH="241300" progId="Equation.3">
              <p:embed/>
            </p:oleObj>
          </a:graphicData>
        </a:graphic>
      </p:graphicFrame>
      <p:sp>
        <p:nvSpPr>
          <p:cNvPr id="71702" name="Line 22"/>
          <p:cNvSpPr>
            <a:spLocks noChangeShapeType="1"/>
          </p:cNvSpPr>
          <p:nvPr/>
        </p:nvSpPr>
        <p:spPr bwMode="auto">
          <a:xfrm>
            <a:off x="1600200" y="6172200"/>
            <a:ext cx="2743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03" name="Line 23"/>
          <p:cNvSpPr>
            <a:spLocks noChangeShapeType="1"/>
          </p:cNvSpPr>
          <p:nvPr/>
        </p:nvSpPr>
        <p:spPr bwMode="auto">
          <a:xfrm>
            <a:off x="4953000" y="6172200"/>
            <a:ext cx="34290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05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04" name="Object 24"/>
          <p:cNvGraphicFramePr>
            <a:graphicFrameLocks noChangeAspect="1"/>
          </p:cNvGraphicFramePr>
          <p:nvPr/>
        </p:nvGraphicFramePr>
        <p:xfrm>
          <a:off x="2514600" y="5957888"/>
          <a:ext cx="554038" cy="976312"/>
        </p:xfrm>
        <a:graphic>
          <a:graphicData uri="http://schemas.openxmlformats.org/presentationml/2006/ole">
            <p:oleObj spid="_x0000_s71704" name="Формула" r:id="rId11" imgW="126720" imgH="228600" progId="Equation.3">
              <p:embed/>
            </p:oleObj>
          </a:graphicData>
        </a:graphic>
      </p:graphicFrame>
      <p:sp>
        <p:nvSpPr>
          <p:cNvPr id="7170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1706" name="Object 26"/>
          <p:cNvGraphicFramePr>
            <a:graphicFrameLocks noChangeAspect="1"/>
          </p:cNvGraphicFramePr>
          <p:nvPr/>
        </p:nvGraphicFramePr>
        <p:xfrm>
          <a:off x="6430963" y="5943600"/>
          <a:ext cx="655637" cy="990600"/>
        </p:xfrm>
        <a:graphic>
          <a:graphicData uri="http://schemas.openxmlformats.org/presentationml/2006/ole">
            <p:oleObj spid="_x0000_s71706" name="Формула" r:id="rId12" imgW="1396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 зависимости от фазы </a:t>
            </a:r>
            <a:r>
              <a:rPr lang="ru-RU">
                <a:solidFill>
                  <a:srgbClr val="FF0000"/>
                </a:solidFill>
                <a:effectLst/>
                <a:sym typeface="Symbol" pitchFamily="18" charset="2"/>
              </a:rPr>
              <a:t></a:t>
            </a:r>
            <a:r>
              <a:rPr lang="ru-RU">
                <a:solidFill>
                  <a:srgbClr val="000000"/>
                </a:solidFill>
                <a:effectLst/>
              </a:rPr>
              <a:t> начальное значение 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может изменяться от наибольшей величины до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нуля. Максимальное значение будет при </a:t>
            </a:r>
            <a:r>
              <a:rPr lang="ru-RU">
                <a:solidFill>
                  <a:srgbClr val="FF0000"/>
                </a:solidFill>
                <a:effectLst/>
                <a:sym typeface="Symbol" pitchFamily="18" charset="2"/>
              </a:rPr>
              <a:t></a:t>
            </a:r>
            <a:r>
              <a:rPr lang="ru-RU" sz="1800">
                <a:solidFill>
                  <a:srgbClr val="FF0000"/>
                </a:solidFill>
                <a:effectLst/>
              </a:rPr>
              <a:t>К</a:t>
            </a:r>
            <a:r>
              <a:rPr lang="ru-RU">
                <a:solidFill>
                  <a:srgbClr val="FF0000"/>
                </a:solidFill>
                <a:effectLst/>
                <a:sym typeface="Symbol" pitchFamily="18" charset="2"/>
              </a:rPr>
              <a:t></a:t>
            </a:r>
            <a:r>
              <a:rPr lang="ru-RU">
                <a:solidFill>
                  <a:srgbClr val="FF0000"/>
                </a:solidFill>
                <a:effectLst/>
              </a:rPr>
              <a:t>90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град. Это соответствует прохождению через нуль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напряжения в момент КЗ и тока в цепи до КЗ не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было.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Максимальное мгновенное значение наступает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обычно через 0,01с после начала процесса КЗ.</a:t>
            </a:r>
            <a:endParaRPr lang="ru-RU">
              <a:solidFill>
                <a:srgbClr val="FF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  <a:effectLst/>
              </a:rPr>
              <a:t>Это ударный ток - 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8153400" y="533400"/>
          <a:ext cx="685800" cy="685800"/>
        </p:xfrm>
        <a:graphic>
          <a:graphicData uri="http://schemas.openxmlformats.org/presentationml/2006/ole">
            <p:oleObj spid="_x0000_s72708" name="Формула" r:id="rId3" imgW="241195" imgH="241195" progId="Equation.3">
              <p:embed/>
            </p:oleObj>
          </a:graphicData>
        </a:graphic>
      </p:graphicFrame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10" name="Object 6"/>
          <p:cNvGraphicFramePr>
            <a:graphicFrameLocks noChangeAspect="1"/>
          </p:cNvGraphicFramePr>
          <p:nvPr/>
        </p:nvGraphicFramePr>
        <p:xfrm>
          <a:off x="3352800" y="5132388"/>
          <a:ext cx="503238" cy="735012"/>
        </p:xfrm>
        <a:graphic>
          <a:graphicData uri="http://schemas.openxmlformats.org/presentationml/2006/ole">
            <p:oleObj spid="_x0000_s72710" name="Формула" r:id="rId4" imgW="1522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>
                <a:solidFill>
                  <a:srgbClr val="000000"/>
                </a:solidFill>
                <a:effectLst/>
              </a:rPr>
              <a:t>Ударный ток для момента </a:t>
            </a:r>
            <a:r>
              <a:rPr lang="en-US" sz="2800">
                <a:solidFill>
                  <a:srgbClr val="000000"/>
                </a:solidFill>
                <a:effectLst/>
              </a:rPr>
              <a:t>t=0</a:t>
            </a:r>
            <a:r>
              <a:rPr lang="ru-RU" sz="2800">
                <a:solidFill>
                  <a:srgbClr val="000000"/>
                </a:solidFill>
                <a:effectLst/>
              </a:rPr>
              <a:t>,</a:t>
            </a:r>
            <a:r>
              <a:rPr lang="en-US" sz="2800">
                <a:solidFill>
                  <a:srgbClr val="000000"/>
                </a:solidFill>
                <a:effectLst/>
              </a:rPr>
              <a:t>01c</a:t>
            </a: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/>
          </a:p>
          <a:p>
            <a:pPr>
              <a:buFont typeface="Wingdings" pitchFamily="2" charset="2"/>
              <a:buNone/>
            </a:pPr>
            <a:r>
              <a:rPr lang="ru-RU" sz="2800">
                <a:solidFill>
                  <a:srgbClr val="000000"/>
                </a:solidFill>
                <a:effectLst/>
              </a:rPr>
              <a:t>Ударный коэффициент, зависит от постоянной времени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1371600" y="609600"/>
          <a:ext cx="6688138" cy="3273425"/>
        </p:xfrm>
        <a:graphic>
          <a:graphicData uri="http://schemas.openxmlformats.org/presentationml/2006/ole">
            <p:oleObj spid="_x0000_s75780" name="Формула" r:id="rId3" imgW="1638000" imgH="812520" progId="Equation.3">
              <p:embed/>
            </p:oleObj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2514600" y="4876800"/>
          <a:ext cx="5105400" cy="1824038"/>
        </p:xfrm>
        <a:graphic>
          <a:graphicData uri="http://schemas.openxmlformats.org/presentationml/2006/ole">
            <p:oleObj spid="_x0000_s75782" name="Формула" r:id="rId4" imgW="142236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По другому ударный ток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Переходной процесс заканчивается после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затухания апериодической составляющей. Далее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полный ток равен периодической составляющей,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неизменной по амплитуде</a:t>
            </a:r>
            <a:r>
              <a:rPr lang="ru-RU" sz="2800">
                <a:solidFill>
                  <a:srgbClr val="000000"/>
                </a:solidFill>
                <a:effectLst/>
              </a:rPr>
              <a:t>. </a:t>
            </a: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FF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FF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</p:txBody>
      </p:sp>
      <p:graphicFrame>
        <p:nvGraphicFramePr>
          <p:cNvPr id="7680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895600" y="530225"/>
          <a:ext cx="2590800" cy="765175"/>
        </p:xfrm>
        <a:graphic>
          <a:graphicData uri="http://schemas.openxmlformats.org/presentationml/2006/ole">
            <p:oleObj spid="_x0000_s76804" name="Формула" r:id="rId3" imgW="7743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-238125" y="209550"/>
          <a:ext cx="9620250" cy="5708650"/>
        </p:xfrm>
        <a:graphic>
          <a:graphicData uri="http://schemas.openxmlformats.org/presentationml/2006/ole">
            <p:oleObj spid="_x0000_s81924" name="Visio" r:id="rId3" imgW="6661309" imgH="3951684" progId="Visio.Drawing.6">
              <p:embed/>
            </p:oleObj>
          </a:graphicData>
        </a:graphic>
      </p:graphicFrame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2514600" y="5919788"/>
            <a:ext cx="4225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ru-RU" sz="2000">
                <a:solidFill>
                  <a:srgbClr val="000000"/>
                </a:solidFill>
              </a:rPr>
              <a:t>Осциллограмма трехфазного тока КЗ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Действующее значение тока для произвольного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момента времени </a:t>
            </a:r>
            <a:r>
              <a:rPr lang="en-US">
                <a:solidFill>
                  <a:srgbClr val="FF0000"/>
                </a:solidFill>
                <a:effectLst/>
              </a:rPr>
              <a:t>t</a:t>
            </a:r>
            <a:r>
              <a:rPr lang="ru-RU">
                <a:solidFill>
                  <a:srgbClr val="FF0000"/>
                </a:solidFill>
                <a:effectLst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периодической составляющей 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апериодической составляющей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полного тока 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/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2819400" y="1543050"/>
          <a:ext cx="3581400" cy="1444625"/>
        </p:xfrm>
        <a:graphic>
          <a:graphicData uri="http://schemas.openxmlformats.org/presentationml/2006/ole">
            <p:oleObj spid="_x0000_s82948" name="Формула" r:id="rId3" imgW="1040948" imgH="418918" progId="Equation.3">
              <p:embed/>
            </p:oleObj>
          </a:graphicData>
        </a:graphic>
      </p:graphicFrame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950" name="Object 6"/>
          <p:cNvGraphicFramePr>
            <a:graphicFrameLocks noChangeAspect="1"/>
          </p:cNvGraphicFramePr>
          <p:nvPr/>
        </p:nvGraphicFramePr>
        <p:xfrm>
          <a:off x="3352800" y="3505200"/>
          <a:ext cx="2133600" cy="874713"/>
        </p:xfrm>
        <a:graphic>
          <a:graphicData uri="http://schemas.openxmlformats.org/presentationml/2006/ole">
            <p:oleObj spid="_x0000_s82950" name="Формула" r:id="rId4" imgW="583947" imgH="241195" progId="Equation.3">
              <p:embed/>
            </p:oleObj>
          </a:graphicData>
        </a:graphic>
      </p:graphicFrame>
      <p:sp>
        <p:nvSpPr>
          <p:cNvPr id="8295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952" name="Object 8"/>
          <p:cNvGraphicFramePr>
            <a:graphicFrameLocks noChangeAspect="1"/>
          </p:cNvGraphicFramePr>
          <p:nvPr/>
        </p:nvGraphicFramePr>
        <p:xfrm>
          <a:off x="3124200" y="5021263"/>
          <a:ext cx="3581400" cy="1090612"/>
        </p:xfrm>
        <a:graphic>
          <a:graphicData uri="http://schemas.openxmlformats.org/presentationml/2006/ole">
            <p:oleObj spid="_x0000_s82952" name="Формула" r:id="rId5" imgW="1091726" imgH="330057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3" name="Rectangle 5"/>
          <p:cNvSpPr>
            <a:spLocks noChangeArrowheads="1"/>
          </p:cNvSpPr>
          <p:nvPr/>
        </p:nvSpPr>
        <p:spPr bwMode="auto">
          <a:xfrm>
            <a:off x="0" y="1957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0" y="166688"/>
          <a:ext cx="9144000" cy="5243512"/>
        </p:xfrm>
        <a:graphic>
          <a:graphicData uri="http://schemas.openxmlformats.org/presentationml/2006/ole">
            <p:oleObj spid="_x0000_s83972" name="Visio" r:id="rId3" imgW="4484846" imgH="2563892" progId="Visio.Drawing.6">
              <p:embed/>
            </p:oleObj>
          </a:graphicData>
        </a:graphic>
      </p:graphicFrame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0" y="1857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0" y="990600"/>
          <a:ext cx="9144000" cy="4843463"/>
        </p:xfrm>
        <a:graphic>
          <a:graphicData uri="http://schemas.openxmlformats.org/presentationml/2006/ole">
            <p:oleObj spid="_x0000_s86020" name="Visio" r:id="rId3" imgW="4749403" imgH="2510314" progId="Visio.Drawing.6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828800"/>
          </a:xfrm>
          <a:solidFill>
            <a:schemeClr val="accent1"/>
          </a:solidFill>
        </p:spPr>
        <p:txBody>
          <a:bodyPr/>
          <a:lstStyle/>
          <a:p>
            <a:r>
              <a:rPr lang="en-US" sz="4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ru-RU" sz="4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.1 </a:t>
            </a:r>
            <a:r>
              <a:rPr lang="ru-RU" sz="4000" b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Короткое замыкание в цепи, питающейся от шин неизменного напряжения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  <a:solidFill>
            <a:schemeClr val="tx2"/>
          </a:solidFill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/>
              <a:t>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Рассмотрим на примере простейшей трехфазной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цепи при условии, что собственное сопротивление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источника питания (ИП) равно нулю и напряжение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ИП имеет постоянную амплитуду и частоту.   То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есть питание осуществляется от системы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неограниченной мощности. Электромагнитный ПП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 такой сети имеет место в относительно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маломощных установках или протяженных сетях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питаемых от крупных энергетических систем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0" y="1666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-2339975" y="-742950"/>
          <a:ext cx="13823950" cy="7993063"/>
        </p:xfrm>
        <a:graphic>
          <a:graphicData uri="http://schemas.openxmlformats.org/presentationml/2006/ole">
            <p:oleObj spid="_x0000_s84996" name="Visio" r:id="rId3" imgW="7354080" imgH="4246200" progId="Visio.Drawing.6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828800"/>
          </a:xfrm>
          <a:solidFill>
            <a:schemeClr val="accent1"/>
          </a:solidFill>
        </p:spPr>
        <p:txBody>
          <a:bodyPr/>
          <a:lstStyle/>
          <a:p>
            <a:r>
              <a:rPr lang="en-US" sz="4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ru-RU" sz="4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.2 </a:t>
            </a:r>
            <a:r>
              <a:rPr lang="ru-RU" sz="4000" b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Короткое замыкание в цепи, питающейся от генератора ограниченной мощности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4800600"/>
          </a:xfrm>
          <a:solidFill>
            <a:schemeClr val="tx2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1800"/>
              <a:t>   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При малой удаленности КЗ существенное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влияние на ПП оказывает АРВ генераторов.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Генератор без АРВ (отключено). Ток возбуждения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постоянный и обеспечивает постоянный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магнитный поток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0117" name="Object 5"/>
          <p:cNvGraphicFramePr>
            <a:graphicFrameLocks noChangeAspect="1"/>
          </p:cNvGraphicFramePr>
          <p:nvPr/>
        </p:nvGraphicFramePr>
        <p:xfrm>
          <a:off x="1676400" y="5410200"/>
          <a:ext cx="5783263" cy="882650"/>
        </p:xfrm>
        <a:graphic>
          <a:graphicData uri="http://schemas.openxmlformats.org/presentationml/2006/ole">
            <p:oleObj spid="_x0000_s90117" name="Формула" r:id="rId3" imgW="172692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1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1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01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40" name="Object 4"/>
          <p:cNvGraphicFramePr>
            <a:graphicFrameLocks noChangeAspect="1"/>
          </p:cNvGraphicFramePr>
          <p:nvPr>
            <p:ph/>
          </p:nvPr>
        </p:nvGraphicFramePr>
        <p:xfrm>
          <a:off x="0" y="0"/>
          <a:ext cx="9045575" cy="5365750"/>
        </p:xfrm>
        <a:graphic>
          <a:graphicData uri="http://schemas.openxmlformats.org/presentationml/2006/ole">
            <p:oleObj spid="_x0000_s91140" name="Visio" r:id="rId3" imgW="6661309" imgH="3951684" progId="Visio.Drawing.6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 момент КЗ  в обмотке статора возникает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периодический ток, отстающий на угол </a:t>
            </a:r>
            <a:r>
              <a:rPr lang="ru-RU">
                <a:solidFill>
                  <a:srgbClr val="FF0000"/>
                </a:solidFill>
                <a:sym typeface="Symbol" pitchFamily="18" charset="2"/>
              </a:rPr>
              <a:t> </a:t>
            </a:r>
            <a:r>
              <a:rPr lang="ru-RU" sz="2000">
                <a:solidFill>
                  <a:srgbClr val="FF0000"/>
                </a:solidFill>
              </a:rPr>
              <a:t>К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 демпферной обмотке (ДО) и ОВ под действием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ЭДС статора появляются свободные токи.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Магнитный поток ротора не может изменится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мгновенно и для момента </a:t>
            </a:r>
            <a:r>
              <a:rPr 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t=0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должно соблюдаться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условие       </a:t>
            </a:r>
            <a:r>
              <a:rPr lang="ru-RU">
                <a:solidFill>
                  <a:srgbClr val="FF0000"/>
                </a:solidFill>
              </a:rPr>
              <a:t>Ф</a:t>
            </a:r>
            <a:r>
              <a:rPr lang="ru-RU" sz="2400">
                <a:solidFill>
                  <a:srgbClr val="FF0000"/>
                </a:solidFill>
                <a:effectLst/>
              </a:rPr>
              <a:t>ст</a:t>
            </a:r>
            <a:r>
              <a:rPr lang="ru-RU">
                <a:solidFill>
                  <a:srgbClr val="FF0000"/>
                </a:solidFill>
              </a:rPr>
              <a:t>=Ф</a:t>
            </a:r>
            <a:r>
              <a:rPr lang="ru-RU" sz="2400">
                <a:solidFill>
                  <a:srgbClr val="FF0000"/>
                </a:solidFill>
                <a:effectLst/>
              </a:rPr>
              <a:t>св.д</a:t>
            </a:r>
            <a:r>
              <a:rPr lang="ru-RU">
                <a:solidFill>
                  <a:srgbClr val="FF0000"/>
                </a:solidFill>
              </a:rPr>
              <a:t>+Ф</a:t>
            </a:r>
            <a:r>
              <a:rPr lang="ru-RU" sz="2400">
                <a:solidFill>
                  <a:srgbClr val="FF0000"/>
                </a:solidFill>
                <a:effectLst/>
              </a:rPr>
              <a:t>св.</a:t>
            </a:r>
            <a:r>
              <a:rPr lang="en-US" sz="2400">
                <a:solidFill>
                  <a:srgbClr val="FF0000"/>
                </a:solidFill>
                <a:effectLst/>
              </a:rPr>
              <a:t>f</a:t>
            </a:r>
            <a:r>
              <a:rPr lang="ru-RU" sz="2400">
                <a:solidFill>
                  <a:srgbClr val="000000"/>
                </a:solidFill>
                <a:effectLst/>
              </a:rPr>
              <a:t> 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и результирующий поток в зазоре равен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Ф</a:t>
            </a:r>
            <a:r>
              <a:rPr lang="ru-RU" sz="2800">
                <a:solidFill>
                  <a:srgbClr val="000000"/>
                </a:solidFill>
                <a:effectLst/>
              </a:rPr>
              <a:t>рез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=Ф</a:t>
            </a:r>
            <a:r>
              <a:rPr 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+Ф</a:t>
            </a:r>
            <a:r>
              <a:rPr lang="ru-RU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св.д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+Ф</a:t>
            </a:r>
            <a:r>
              <a:rPr lang="ru-RU" sz="2400">
                <a:solidFill>
                  <a:srgbClr val="000000"/>
                </a:solidFill>
                <a:effectLst/>
              </a:rPr>
              <a:t>св.</a:t>
            </a:r>
            <a:r>
              <a:rPr lang="en-US" sz="2400">
                <a:solidFill>
                  <a:srgbClr val="000000"/>
                </a:solidFill>
                <a:effectLst/>
              </a:rPr>
              <a:t>f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-Ф</a:t>
            </a:r>
            <a:r>
              <a:rPr lang="ru-RU" sz="2400">
                <a:solidFill>
                  <a:srgbClr val="000000"/>
                </a:solidFill>
                <a:effectLst/>
              </a:rPr>
              <a:t>ст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Это означает, что поток статора в роторе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компенсируется свободными токами и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результирующий поток равен потоку в ОВ до КЗ- </a:t>
            </a:r>
            <a:r>
              <a:rPr lang="ru-RU">
                <a:solidFill>
                  <a:srgbClr val="FF0000"/>
                </a:solidFill>
              </a:rPr>
              <a:t>Ф</a:t>
            </a:r>
            <a:r>
              <a:rPr lang="en-US" sz="2000">
                <a:solidFill>
                  <a:srgbClr val="FF0000"/>
                </a:solidFill>
              </a:rPr>
              <a:t>f</a:t>
            </a:r>
            <a:endParaRPr lang="ru-RU"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Можно сказать, что ЭДС в начале КЗ равна ЭДС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до начала КЗ.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Свободные токи с течением времени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затухают и в обмотках ОД и ОВ наступает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установившийся режим для периодической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составляющей тока. Но магнитный поток Ф</a:t>
            </a:r>
            <a:r>
              <a:rPr lang="ru-RU" sz="2400">
                <a:solidFill>
                  <a:srgbClr val="000000"/>
                </a:solidFill>
                <a:effectLst/>
              </a:rPr>
              <a:t>ст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несколько уменьшится поэтому периодический ток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также уменьшится.</a:t>
            </a:r>
          </a:p>
          <a:p>
            <a:pPr algn="ctr"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  <a:effectLst/>
              </a:rPr>
              <a:t>При отсутствии АРВ генератора значение </a:t>
            </a:r>
          </a:p>
          <a:p>
            <a:pPr algn="ctr"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  <a:effectLst/>
              </a:rPr>
              <a:t>периодического тока меньше его начального </a:t>
            </a:r>
          </a:p>
          <a:p>
            <a:pPr algn="ctr"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  <a:effectLst/>
              </a:rPr>
              <a:t>значения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Апериодический ток затухает по экспоненте с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постоянной времени Т</a:t>
            </a:r>
            <a:r>
              <a:rPr lang="ru-RU" sz="2800">
                <a:solidFill>
                  <a:srgbClr val="000000"/>
                </a:solidFill>
                <a:effectLst/>
              </a:rPr>
              <a:t>а. </a:t>
            </a:r>
            <a:r>
              <a:rPr lang="ru-RU">
                <a:solidFill>
                  <a:srgbClr val="000000"/>
                </a:solidFill>
                <a:effectLst/>
              </a:rPr>
              <a:t>Длительность затухания</a:t>
            </a:r>
            <a:r>
              <a:rPr lang="ru-RU" sz="28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составляет 3-5с.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Максимальное значение полного тока наступит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через 0,01с как на шинах неизменного напряжения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Параметры генератора в момент КЗ –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сверхпереходная ЭДС и действующее значение-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         и сверхпереходное сопротивление по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продольной оси - 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</a:t>
            </a:r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412750" y="3962400"/>
          <a:ext cx="730250" cy="762000"/>
        </p:xfrm>
        <a:graphic>
          <a:graphicData uri="http://schemas.openxmlformats.org/presentationml/2006/ole">
            <p:oleObj spid="_x0000_s95236" name="Формула" r:id="rId3" imgW="215806" imgH="228501" progId="Equation.3">
              <p:embed/>
            </p:oleObj>
          </a:graphicData>
        </a:graphic>
      </p:graphicFrame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5238" name="Object 6"/>
          <p:cNvGraphicFramePr>
            <a:graphicFrameLocks noChangeAspect="1"/>
          </p:cNvGraphicFramePr>
          <p:nvPr/>
        </p:nvGraphicFramePr>
        <p:xfrm>
          <a:off x="3113088" y="4495800"/>
          <a:ext cx="696912" cy="914400"/>
        </p:xfrm>
        <a:graphic>
          <a:graphicData uri="http://schemas.openxmlformats.org/presentationml/2006/ole">
            <p:oleObj spid="_x0000_s95238" name="Формула" r:id="rId4" imgW="177646" imgH="241091" progId="Equation.3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Сверхпереходная ЭДС определяется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Начальное значение синусоидального тока КЗ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 любой момент времени 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304800" y="952500"/>
          <a:ext cx="8534400" cy="1082675"/>
        </p:xfrm>
        <a:graphic>
          <a:graphicData uri="http://schemas.openxmlformats.org/presentationml/2006/ole">
            <p:oleObj spid="_x0000_s96260" name="Формула" r:id="rId3" imgW="2476500" imgH="317500" progId="Equation.3">
              <p:embed/>
            </p:oleObj>
          </a:graphicData>
        </a:graphic>
      </p:graphicFrame>
      <p:sp>
        <p:nvSpPr>
          <p:cNvPr id="9626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6262" name="Object 6"/>
          <p:cNvGraphicFramePr>
            <a:graphicFrameLocks noChangeAspect="1"/>
          </p:cNvGraphicFramePr>
          <p:nvPr/>
        </p:nvGraphicFramePr>
        <p:xfrm>
          <a:off x="2506663" y="2743200"/>
          <a:ext cx="4208462" cy="1527175"/>
        </p:xfrm>
        <a:graphic>
          <a:graphicData uri="http://schemas.openxmlformats.org/presentationml/2006/ole">
            <p:oleObj spid="_x0000_s96262" name="Формула" r:id="rId4" imgW="1257120" imgH="457200" progId="Equation.3">
              <p:embed/>
            </p:oleObj>
          </a:graphicData>
        </a:graphic>
      </p:graphicFrame>
      <p:sp>
        <p:nvSpPr>
          <p:cNvPr id="962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6267" name="Object 11"/>
          <p:cNvGraphicFramePr>
            <a:graphicFrameLocks noChangeAspect="1"/>
          </p:cNvGraphicFramePr>
          <p:nvPr/>
        </p:nvGraphicFramePr>
        <p:xfrm>
          <a:off x="2590800" y="4806950"/>
          <a:ext cx="4387850" cy="1624013"/>
        </p:xfrm>
        <a:graphic>
          <a:graphicData uri="http://schemas.openxmlformats.org/presentationml/2006/ole">
            <p:oleObj spid="_x0000_s96267" name="Формула" r:id="rId5" imgW="123156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Ударный ток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ru-RU" sz="3200">
                <a:solidFill>
                  <a:srgbClr val="000000"/>
                </a:solidFill>
              </a:rPr>
              <a:t>Ударный ток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ru-RU" sz="3200">
                <a:solidFill>
                  <a:srgbClr val="000000"/>
                </a:solidFill>
              </a:rPr>
              <a:t>с учетом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3200">
                <a:solidFill>
                  <a:srgbClr val="000000"/>
                </a:solidFill>
              </a:rPr>
              <a:t> </a:t>
            </a:r>
            <a:r>
              <a:rPr lang="ru-RU" sz="3200">
                <a:solidFill>
                  <a:srgbClr val="000000"/>
                </a:solidFill>
              </a:rPr>
              <a:t>Литература   </a:t>
            </a:r>
            <a:r>
              <a:rPr lang="en-US" sz="3200">
                <a:solidFill>
                  <a:srgbClr val="000000"/>
                </a:solidFill>
              </a:rPr>
              <a:t>[4]</a:t>
            </a:r>
            <a:r>
              <a:rPr lang="ru-RU" sz="3200">
                <a:solidFill>
                  <a:srgbClr val="000000"/>
                </a:solidFill>
              </a:rPr>
              <a:t> начертить график на рис. 3.9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</p:txBody>
      </p:sp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2205038" y="620713"/>
          <a:ext cx="4886325" cy="1665287"/>
        </p:xfrm>
        <a:graphic>
          <a:graphicData uri="http://schemas.openxmlformats.org/presentationml/2006/ole">
            <p:oleObj spid="_x0000_s98309" name="Формула" r:id="rId3" imgW="1739880" imgH="583920" progId="Equation.3">
              <p:embed/>
            </p:oleObj>
          </a:graphicData>
        </a:graphic>
      </p:graphicFrame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2133600" y="3124200"/>
          <a:ext cx="2895600" cy="1016000"/>
        </p:xfrm>
        <a:graphic>
          <a:graphicData uri="http://schemas.openxmlformats.org/presentationml/2006/ole">
            <p:oleObj spid="_x0000_s98311" name="Формула" r:id="rId4" imgW="736280" imgH="25389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28600" y="152400"/>
          <a:ext cx="8839200" cy="2590800"/>
        </p:xfrm>
        <a:graphic>
          <a:graphicData uri="http://schemas.openxmlformats.org/presentationml/2006/ole">
            <p:oleObj spid="_x0000_s36868" name="Visio" r:id="rId3" imgW="5088969" imgH="1508998" progId="Visio.Drawing.6">
              <p:embed/>
            </p:oleObj>
          </a:graphicData>
        </a:graphic>
      </p:graphicFrame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304800" y="3711575"/>
            <a:ext cx="88392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>
                <a:solidFill>
                  <a:srgbClr val="000000"/>
                </a:solidFill>
              </a:rPr>
              <a:t>Цепь разделится на два независимых участка. </a:t>
            </a:r>
          </a:p>
          <a:p>
            <a:r>
              <a:rPr lang="ru-RU" sz="2800">
                <a:solidFill>
                  <a:srgbClr val="000000"/>
                </a:solidFill>
              </a:rPr>
              <a:t>Участок 1 за местом КЗ зашунтирован и ток в нем будет протекать до тех пор, пока запасенная в индуктивности </a:t>
            </a:r>
            <a:r>
              <a:rPr lang="en-US" sz="2800">
                <a:solidFill>
                  <a:srgbClr val="FF0000"/>
                </a:solidFill>
              </a:rPr>
              <a:t>L</a:t>
            </a:r>
            <a:r>
              <a:rPr lang="ru-RU" sz="2000">
                <a:solidFill>
                  <a:srgbClr val="FF0000"/>
                </a:solidFill>
              </a:rPr>
              <a:t>1</a:t>
            </a:r>
            <a:r>
              <a:rPr lang="ru-RU" sz="2800">
                <a:solidFill>
                  <a:srgbClr val="000000"/>
                </a:solidFill>
              </a:rPr>
              <a:t> энергия магнитного потока не перейдет в тепло, рассеиваемое активным сопротивлением </a:t>
            </a:r>
            <a:r>
              <a:rPr lang="en-US" sz="2800">
                <a:solidFill>
                  <a:srgbClr val="FF0000"/>
                </a:solidFill>
              </a:rPr>
              <a:t>r</a:t>
            </a:r>
            <a:r>
              <a:rPr lang="ru-RU" sz="2000">
                <a:solidFill>
                  <a:srgbClr val="FF0000"/>
                </a:solidFill>
              </a:rPr>
              <a:t>1</a:t>
            </a:r>
            <a:r>
              <a:rPr lang="ru-RU" sz="2800">
                <a:solidFill>
                  <a:srgbClr val="000000"/>
                </a:solidFill>
              </a:rPr>
              <a:t>. </a:t>
            </a:r>
          </a:p>
          <a:p>
            <a:r>
              <a:rPr lang="ru-RU" sz="2800">
                <a:solidFill>
                  <a:srgbClr val="000000"/>
                </a:solidFill>
              </a:rPr>
              <a:t>Вектор фазы А под углом </a:t>
            </a:r>
            <a:r>
              <a:rPr lang="ru-RU" sz="2800">
                <a:solidFill>
                  <a:srgbClr val="FF0000"/>
                </a:solidFill>
                <a:sym typeface="Symbol" pitchFamily="18" charset="2"/>
              </a:rPr>
              <a:t></a:t>
            </a:r>
            <a:r>
              <a:rPr lang="ru-RU" sz="2800">
                <a:solidFill>
                  <a:srgbClr val="000000"/>
                </a:solidFill>
              </a:rPr>
              <a:t> к горизонтали. Векторы остальных фаз на 120 и минус 120 по отношению к нему 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143000" y="2743200"/>
            <a:ext cx="7086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000">
                <a:solidFill>
                  <a:srgbClr val="000000"/>
                </a:solidFill>
              </a:rPr>
              <a:t>Простейшая трехфазная электрическая цепь </a:t>
            </a:r>
          </a:p>
          <a:p>
            <a:pPr algn="ctr"/>
            <a:r>
              <a:rPr lang="ru-RU" sz="2000">
                <a:solidFill>
                  <a:srgbClr val="000000"/>
                </a:solidFill>
              </a:rPr>
              <a:t>в режиме короткого замыкания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1452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1066800" y="76200"/>
          <a:ext cx="7315200" cy="5791200"/>
        </p:xfrm>
        <a:graphic>
          <a:graphicData uri="http://schemas.openxmlformats.org/presentationml/2006/ole">
            <p:oleObj spid="_x0000_s38916" name="Visio" r:id="rId3" imgW="2350532" imgH="2095976" progId="Visio.Drawing.6">
              <p:embed/>
            </p:oleObj>
          </a:graphicData>
        </a:graphic>
      </p:graphicFrame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304800" y="5913438"/>
            <a:ext cx="883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>
                <a:solidFill>
                  <a:srgbClr val="000000"/>
                </a:solidFill>
              </a:rPr>
              <a:t>Векторные диаграммы токов и напряжений нормального режима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FFF99"/>
          </a:solidFill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Общее дифференциальное уравнение равновесия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каждой фазы имеет вид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где ток в цепи определится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Та – некоторая постоянная времени, в секундах (с)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endParaRPr lang="ru-RU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971800" y="1143000"/>
          <a:ext cx="3214688" cy="1508125"/>
        </p:xfrm>
        <a:graphic>
          <a:graphicData uri="http://schemas.openxmlformats.org/presentationml/2006/ole">
            <p:oleObj spid="_x0000_s37892" name="Формула" r:id="rId3" imgW="977760" imgH="457200" progId="Equation.3">
              <p:embed/>
            </p:oleObj>
          </a:graphicData>
        </a:graphic>
      </p:graphicFrame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5410200" y="2593975"/>
          <a:ext cx="2743200" cy="1063625"/>
        </p:xfrm>
        <a:graphic>
          <a:graphicData uri="http://schemas.openxmlformats.org/presentationml/2006/ole">
            <p:oleObj spid="_x0000_s37896" name="Формула" r:id="rId4" imgW="761669" imgH="291973" progId="Equation.3">
              <p:embed/>
            </p:oleObj>
          </a:graphicData>
        </a:graphic>
      </p:graphicFrame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2971800" y="4953000"/>
          <a:ext cx="3276600" cy="1487488"/>
        </p:xfrm>
        <a:graphic>
          <a:graphicData uri="http://schemas.openxmlformats.org/presentationml/2006/ole">
            <p:oleObj spid="_x0000_s37898" name="Формула" r:id="rId5" imgW="1346200" imgH="60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304800" y="228600"/>
            <a:ext cx="8509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>
                <a:solidFill>
                  <a:srgbClr val="000000"/>
                </a:solidFill>
              </a:rPr>
              <a:t>Это означает, что переходной процесс имеет экспоненциальный затухающий характер и по цепи протекает свободный ток, не зависящий от ИП после момента КЗ.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2176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5334000" y="2057400"/>
          <a:ext cx="3810000" cy="3455988"/>
        </p:xfrm>
        <a:graphic>
          <a:graphicData uri="http://schemas.openxmlformats.org/presentationml/2006/ole">
            <p:oleObj spid="_x0000_s39941" name="Visio" r:id="rId3" imgW="1692831" imgH="1526143" progId="Visio.Drawing.6">
              <p:embed/>
            </p:oleObj>
          </a:graphicData>
        </a:graphic>
      </p:graphicFrame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0" y="2436813"/>
            <a:ext cx="5638800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3200">
                <a:solidFill>
                  <a:srgbClr val="000000"/>
                </a:solidFill>
              </a:rPr>
              <a:t>Начальное  значение   свободного тока  зависит от предшествовавшего мгновенного значения тока цепи в каждой фазе. Свободные токи в фазах различны, но затухание происходит с одной постоянной времени - Та.</a:t>
            </a:r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2638425" y="2286000"/>
          <a:ext cx="1036638" cy="762000"/>
        </p:xfrm>
        <a:graphic>
          <a:graphicData uri="http://schemas.openxmlformats.org/presentationml/2006/ole">
            <p:oleObj spid="_x0000_s39944" name="Формула" r:id="rId4" imgW="33012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0" y="-150813"/>
            <a:ext cx="9144000" cy="716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>
                <a:solidFill>
                  <a:srgbClr val="000000"/>
                </a:solidFill>
              </a:rPr>
              <a:t>Участок 1, до места КЗ. </a:t>
            </a:r>
          </a:p>
          <a:p>
            <a:r>
              <a:rPr lang="ru-RU" sz="3200">
                <a:solidFill>
                  <a:srgbClr val="000000"/>
                </a:solidFill>
              </a:rPr>
              <a:t>Ток КЗ состоит  из свободной и вынужденной составляющих тока. </a:t>
            </a:r>
          </a:p>
          <a:p>
            <a:r>
              <a:rPr lang="ru-RU" sz="3200">
                <a:solidFill>
                  <a:srgbClr val="FF0000"/>
                </a:solidFill>
              </a:rPr>
              <a:t>У вынужденного</a:t>
            </a:r>
            <a:r>
              <a:rPr lang="ru-RU" sz="3200">
                <a:solidFill>
                  <a:srgbClr val="000000"/>
                </a:solidFill>
              </a:rPr>
              <a:t> тока величина больше предыдущего режима и сдвиг по фазе другой. </a:t>
            </a:r>
          </a:p>
          <a:p>
            <a:r>
              <a:rPr lang="ru-RU" sz="3200">
                <a:solidFill>
                  <a:srgbClr val="FF0000"/>
                </a:solidFill>
              </a:rPr>
              <a:t>Общее</a:t>
            </a:r>
            <a:r>
              <a:rPr lang="ru-RU" sz="3200">
                <a:solidFill>
                  <a:srgbClr val="000000"/>
                </a:solidFill>
              </a:rPr>
              <a:t> дифференциальное уравнение каждой фазы имеет вид</a:t>
            </a:r>
          </a:p>
          <a:p>
            <a:endParaRPr lang="ru-RU" sz="3200">
              <a:solidFill>
                <a:srgbClr val="000000"/>
              </a:solidFill>
            </a:endParaRPr>
          </a:p>
          <a:p>
            <a:endParaRPr lang="ru-RU" sz="2800">
              <a:solidFill>
                <a:srgbClr val="000000"/>
              </a:solidFill>
            </a:endParaRPr>
          </a:p>
          <a:p>
            <a:endParaRPr lang="ru-RU" sz="2800">
              <a:solidFill>
                <a:srgbClr val="000000"/>
              </a:solidFill>
            </a:endParaRPr>
          </a:p>
          <a:p>
            <a:r>
              <a:rPr lang="ru-RU" sz="3200">
                <a:solidFill>
                  <a:srgbClr val="000000"/>
                </a:solidFill>
              </a:rPr>
              <a:t>где  -          результирующая индуктивность фазы</a:t>
            </a:r>
          </a:p>
          <a:p>
            <a:r>
              <a:rPr lang="ru-RU" sz="3200">
                <a:solidFill>
                  <a:srgbClr val="000000"/>
                </a:solidFill>
              </a:rPr>
              <a:t>с учетом влияния двух других.</a:t>
            </a:r>
          </a:p>
          <a:p>
            <a:endParaRPr lang="ru-RU" sz="3200">
              <a:solidFill>
                <a:srgbClr val="000000"/>
              </a:solidFill>
            </a:endParaRPr>
          </a:p>
          <a:p>
            <a:endParaRPr lang="ru-RU" sz="2800">
              <a:solidFill>
                <a:srgbClr val="000000"/>
              </a:solidFill>
            </a:endParaRPr>
          </a:p>
          <a:p>
            <a:endParaRPr lang="ru-RU" sz="2800">
              <a:solidFill>
                <a:srgbClr val="000000"/>
              </a:solidFill>
            </a:endParaRP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4519" name="Object 7"/>
          <p:cNvGraphicFramePr>
            <a:graphicFrameLocks noChangeAspect="1"/>
          </p:cNvGraphicFramePr>
          <p:nvPr/>
        </p:nvGraphicFramePr>
        <p:xfrm>
          <a:off x="2590800" y="2895600"/>
          <a:ext cx="3505200" cy="1325563"/>
        </p:xfrm>
        <a:graphic>
          <a:graphicData uri="http://schemas.openxmlformats.org/presentationml/2006/ole">
            <p:oleObj spid="_x0000_s64519" name="Формула" r:id="rId3" imgW="1206500" imgH="457200" progId="Equation.3">
              <p:embed/>
            </p:oleObj>
          </a:graphicData>
        </a:graphic>
      </p:graphicFrame>
      <p:sp>
        <p:nvSpPr>
          <p:cNvPr id="645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1143000" y="4572000"/>
          <a:ext cx="762000" cy="704850"/>
        </p:xfrm>
        <a:graphic>
          <a:graphicData uri="http://schemas.openxmlformats.org/presentationml/2006/ole">
            <p:oleObj spid="_x0000_s64521" name="Формула" r:id="rId4" imgW="253890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9" name="Rectangle 13"/>
          <p:cNvSpPr>
            <a:spLocks noChangeArrowheads="1"/>
          </p:cNvSpPr>
          <p:nvPr/>
        </p:nvSpPr>
        <p:spPr bwMode="auto">
          <a:xfrm>
            <a:off x="685800" y="609600"/>
            <a:ext cx="77724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Ток фазы в любой момент времени определится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где            - амплитудное значение фазного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напряжения ИП</a:t>
            </a:r>
          </a:p>
          <a:p>
            <a:pPr>
              <a:buFont typeface="Wingdings" pitchFamily="2" charset="2"/>
              <a:buNone/>
            </a:pPr>
            <a:r>
              <a:rPr lang="en-US">
                <a:solidFill>
                  <a:srgbClr val="FF0000"/>
                </a:solidFill>
                <a:effectLst/>
              </a:rPr>
              <a:t>Z</a:t>
            </a:r>
            <a:r>
              <a:rPr lang="en-US" sz="2400">
                <a:solidFill>
                  <a:srgbClr val="FF0000"/>
                </a:solidFill>
                <a:effectLst/>
              </a:rPr>
              <a:t>K</a:t>
            </a:r>
            <a:r>
              <a:rPr lang="en-US" sz="2400">
                <a:solidFill>
                  <a:srgbClr val="000000"/>
                </a:solidFill>
                <a:effectLst/>
              </a:rPr>
              <a:t> </a:t>
            </a:r>
            <a:r>
              <a:rPr lang="ru-RU">
                <a:solidFill>
                  <a:srgbClr val="000000"/>
                </a:solidFill>
                <a:effectLst/>
              </a:rPr>
              <a:t>-</a:t>
            </a:r>
            <a:r>
              <a:rPr lang="en-US">
                <a:solidFill>
                  <a:srgbClr val="000000"/>
                </a:solidFill>
                <a:effectLst/>
              </a:rPr>
              <a:t> </a:t>
            </a:r>
            <a:r>
              <a:rPr lang="ru-RU">
                <a:solidFill>
                  <a:srgbClr val="000000"/>
                </a:solidFill>
                <a:effectLst/>
              </a:rPr>
              <a:t>полное сопротивление участка,</a:t>
            </a:r>
          </a:p>
          <a:p>
            <a:pPr>
              <a:buFont typeface="Symbol" pitchFamily="18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>
                <a:solidFill>
                  <a:srgbClr val="FF0000"/>
                </a:solidFill>
                <a:effectLst/>
                <a:sym typeface="Symbol" pitchFamily="18" charset="2"/>
              </a:rPr>
              <a:t></a:t>
            </a:r>
            <a:r>
              <a:rPr lang="ru-RU">
                <a:solidFill>
                  <a:srgbClr val="FF0000"/>
                </a:solidFill>
                <a:effectLst/>
              </a:rPr>
              <a:t> 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- </a:t>
            </a:r>
            <a:r>
              <a:rPr lang="ru-RU">
                <a:solidFill>
                  <a:srgbClr val="000000"/>
                </a:solidFill>
                <a:effectLst/>
              </a:rPr>
              <a:t>фазовый угол напряжения ИП,</a:t>
            </a:r>
          </a:p>
          <a:p>
            <a:pPr>
              <a:buFont typeface="Symbol" pitchFamily="18" charset="2"/>
              <a:buNone/>
            </a:pP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3600">
                <a:solidFill>
                  <a:srgbClr val="FF0000"/>
                </a:solidFill>
                <a:effectLst/>
                <a:sym typeface="Symbol" pitchFamily="18" charset="2"/>
              </a:rPr>
              <a:t></a:t>
            </a:r>
            <a:r>
              <a:rPr lang="ru-RU" sz="2000">
                <a:solidFill>
                  <a:srgbClr val="FF0000"/>
                </a:solidFill>
                <a:effectLst/>
              </a:rPr>
              <a:t>К</a:t>
            </a:r>
            <a:r>
              <a:rPr lang="ru-RU" sz="2400"/>
              <a:t> </a:t>
            </a:r>
            <a:r>
              <a:rPr lang="ru-RU">
                <a:solidFill>
                  <a:srgbClr val="000000"/>
                </a:solidFill>
                <a:effectLst/>
              </a:rPr>
              <a:t>- угол сдвига тока в фазе</a:t>
            </a:r>
            <a:r>
              <a:rPr lang="ru-RU" sz="2400"/>
              <a:t> </a:t>
            </a:r>
            <a:endParaRPr lang="ru-RU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 typeface="Symbol" pitchFamily="18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5545" name="Object 9"/>
          <p:cNvGraphicFramePr>
            <a:graphicFrameLocks noChangeAspect="1"/>
          </p:cNvGraphicFramePr>
          <p:nvPr/>
        </p:nvGraphicFramePr>
        <p:xfrm>
          <a:off x="1143000" y="2209800"/>
          <a:ext cx="762000" cy="657225"/>
        </p:xfrm>
        <a:graphic>
          <a:graphicData uri="http://schemas.openxmlformats.org/presentationml/2006/ole">
            <p:oleObj spid="_x0000_s65545" name="Формула" r:id="rId3" imgW="279279" imgH="241195" progId="Equation.3">
              <p:embed/>
            </p:oleObj>
          </a:graphicData>
        </a:graphic>
      </p:graphicFrame>
      <p:sp>
        <p:nvSpPr>
          <p:cNvPr id="65548" name="Line 12"/>
          <p:cNvSpPr>
            <a:spLocks noChangeShapeType="1"/>
          </p:cNvSpPr>
          <p:nvPr/>
        </p:nvSpPr>
        <p:spPr bwMode="auto">
          <a:xfrm>
            <a:off x="1371600" y="1981200"/>
            <a:ext cx="4343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65543" name="Object 7"/>
          <p:cNvGraphicFramePr>
            <a:graphicFrameLocks noChangeAspect="1"/>
          </p:cNvGraphicFramePr>
          <p:nvPr/>
        </p:nvGraphicFramePr>
        <p:xfrm>
          <a:off x="766763" y="609600"/>
          <a:ext cx="7381875" cy="1382713"/>
        </p:xfrm>
        <a:graphic>
          <a:graphicData uri="http://schemas.openxmlformats.org/presentationml/2006/ole">
            <p:oleObj spid="_x0000_s65543" name="Формула" r:id="rId4" imgW="2641320" imgH="495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8" name="Rectangle 14"/>
          <p:cNvSpPr>
            <a:spLocks noChangeArrowheads="1"/>
          </p:cNvSpPr>
          <p:nvPr/>
        </p:nvSpPr>
        <p:spPr bwMode="auto">
          <a:xfrm>
            <a:off x="2057400" y="1219200"/>
            <a:ext cx="7086600" cy="259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effectLst/>
              </a:rPr>
              <a:t>   </a:t>
            </a:r>
            <a:r>
              <a:rPr lang="ru-RU">
                <a:solidFill>
                  <a:srgbClr val="FF0000"/>
                </a:solidFill>
                <a:effectLst/>
              </a:rPr>
              <a:t>Первая часть</a:t>
            </a:r>
            <a:r>
              <a:rPr lang="ru-RU">
                <a:solidFill>
                  <a:srgbClr val="000000"/>
                </a:solidFill>
                <a:effectLst/>
              </a:rPr>
              <a:t> - вынужденный ток с постоянной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амплитудой  или периодическая составляющая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тока.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>
              <a:solidFill>
                <a:srgbClr val="FF0000"/>
              </a:solidFill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>
              <a:solidFill>
                <a:srgbClr val="FF0000"/>
              </a:solidFill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>
              <a:solidFill>
                <a:srgbClr val="FF0000"/>
              </a:solidFill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  <a:effectLst/>
              </a:rPr>
              <a:t>Вторая часть</a:t>
            </a:r>
            <a:r>
              <a:rPr lang="ru-RU">
                <a:solidFill>
                  <a:srgbClr val="000000"/>
                </a:solidFill>
                <a:effectLst/>
              </a:rPr>
              <a:t> - свободная составляющая,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затухающая по экспоненте - апериодическая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составляющая тока. </a:t>
            </a:r>
            <a:endParaRPr lang="ru-RU" sz="2000">
              <a:solidFill>
                <a:srgbClr val="000000"/>
              </a:solidFill>
              <a:effectLst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000"/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7591" name="Object 7"/>
          <p:cNvGraphicFramePr>
            <a:graphicFrameLocks noChangeAspect="1"/>
          </p:cNvGraphicFramePr>
          <p:nvPr/>
        </p:nvGraphicFramePr>
        <p:xfrm>
          <a:off x="2133600" y="1181100"/>
          <a:ext cx="6858000" cy="2476500"/>
        </p:xfrm>
        <a:graphic>
          <a:graphicData uri="http://schemas.openxmlformats.org/presentationml/2006/ole">
            <p:oleObj spid="_x0000_s67591" name="Формула" r:id="rId3" imgW="2108160" imgH="774360" progId="Equation.3">
              <p:embed/>
            </p:oleObj>
          </a:graphicData>
        </a:graphic>
      </p:graphicFrame>
      <p:sp>
        <p:nvSpPr>
          <p:cNvPr id="675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75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7600" name="Rectangle 16"/>
          <p:cNvSpPr>
            <a:spLocks noChangeArrowheads="1"/>
          </p:cNvSpPr>
          <p:nvPr/>
        </p:nvSpPr>
        <p:spPr bwMode="auto">
          <a:xfrm>
            <a:off x="4572000" y="5105400"/>
            <a:ext cx="36576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7596" name="Object 12"/>
          <p:cNvGraphicFramePr>
            <a:graphicFrameLocks noChangeAspect="1"/>
          </p:cNvGraphicFramePr>
          <p:nvPr/>
        </p:nvGraphicFramePr>
        <p:xfrm>
          <a:off x="4602163" y="5210175"/>
          <a:ext cx="3522662" cy="1187450"/>
        </p:xfrm>
        <a:graphic>
          <a:graphicData uri="http://schemas.openxmlformats.org/presentationml/2006/ole">
            <p:oleObj spid="_x0000_s67596" name="Формула" r:id="rId4" imgW="952200" imgH="317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402</TotalTime>
  <Words>786</Words>
  <Application>Microsoft PowerPoint</Application>
  <PresentationFormat>Экран (4:3)</PresentationFormat>
  <Paragraphs>179</Paragraphs>
  <Slides>28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Times New Roman</vt:lpstr>
      <vt:lpstr>Wingdings</vt:lpstr>
      <vt:lpstr>Symbol</vt:lpstr>
      <vt:lpstr>Клен</vt:lpstr>
      <vt:lpstr>Microsoft Visio Drawing</vt:lpstr>
      <vt:lpstr>Microsoft Equation 3.0</vt:lpstr>
      <vt:lpstr>3. ЭЛЕКТРОМАГНИТНЫЕ ПЕРЕХОДНЫЕ ПРОЦЕССЫ В СИММЕТРИЧНОЙ ТРЕХФАЗНОЙ СЕТИ</vt:lpstr>
      <vt:lpstr>3.1 Короткое замыкание в цепи, питающейся от шин неизменного напряжения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3.2 Короткое замыкание в цепи, питающейся от генератора ограниченной мощности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cp:lastPrinted>1601-01-01T00:00:00Z</cp:lastPrinted>
  <dcterms:created xsi:type="dcterms:W3CDTF">1601-01-01T00:00:00Z</dcterms:created>
  <dcterms:modified xsi:type="dcterms:W3CDTF">2014-01-27T17:12:03Z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